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76" r:id="rId10"/>
    <p:sldId id="357" r:id="rId11"/>
    <p:sldId id="277" r:id="rId12"/>
    <p:sldId id="278" r:id="rId13"/>
    <p:sldId id="359" r:id="rId14"/>
    <p:sldId id="358" r:id="rId15"/>
    <p:sldId id="360" r:id="rId16"/>
    <p:sldId id="279" r:id="rId17"/>
    <p:sldId id="361" r:id="rId18"/>
    <p:sldId id="280" r:id="rId19"/>
    <p:sldId id="271" r:id="rId20"/>
    <p:sldId id="272" r:id="rId21"/>
    <p:sldId id="362" r:id="rId22"/>
    <p:sldId id="273" r:id="rId23"/>
    <p:sldId id="363" r:id="rId24"/>
    <p:sldId id="274" r:id="rId25"/>
    <p:sldId id="275" r:id="rId26"/>
    <p:sldId id="266" r:id="rId27"/>
    <p:sldId id="270" r:id="rId28"/>
    <p:sldId id="268" r:id="rId29"/>
    <p:sldId id="267" r:id="rId30"/>
    <p:sldId id="269" r:id="rId31"/>
    <p:sldId id="341" r:id="rId32"/>
    <p:sldId id="342" r:id="rId33"/>
    <p:sldId id="346" r:id="rId34"/>
    <p:sldId id="343" r:id="rId35"/>
    <p:sldId id="344" r:id="rId36"/>
    <p:sldId id="364" r:id="rId37"/>
    <p:sldId id="345" r:id="rId38"/>
    <p:sldId id="347" r:id="rId39"/>
    <p:sldId id="348" r:id="rId40"/>
    <p:sldId id="349" r:id="rId41"/>
    <p:sldId id="350" r:id="rId42"/>
    <p:sldId id="365" r:id="rId43"/>
    <p:sldId id="351" r:id="rId44"/>
    <p:sldId id="352" r:id="rId45"/>
    <p:sldId id="353" r:id="rId46"/>
    <p:sldId id="354" r:id="rId47"/>
    <p:sldId id="355" r:id="rId48"/>
    <p:sldId id="326" r:id="rId49"/>
    <p:sldId id="366" r:id="rId50"/>
    <p:sldId id="327" r:id="rId51"/>
    <p:sldId id="367" r:id="rId52"/>
    <p:sldId id="328" r:id="rId53"/>
    <p:sldId id="368" r:id="rId54"/>
    <p:sldId id="329" r:id="rId55"/>
    <p:sldId id="330" r:id="rId56"/>
    <p:sldId id="331" r:id="rId57"/>
    <p:sldId id="369" r:id="rId58"/>
    <p:sldId id="332" r:id="rId59"/>
    <p:sldId id="333" r:id="rId60"/>
    <p:sldId id="370" r:id="rId61"/>
    <p:sldId id="334" r:id="rId62"/>
    <p:sldId id="335" r:id="rId63"/>
    <p:sldId id="336" r:id="rId64"/>
    <p:sldId id="337" r:id="rId65"/>
    <p:sldId id="338" r:id="rId66"/>
    <p:sldId id="339" r:id="rId67"/>
    <p:sldId id="340" r:id="rId68"/>
    <p:sldId id="311" r:id="rId69"/>
    <p:sldId id="312" r:id="rId70"/>
    <p:sldId id="313" r:id="rId71"/>
    <p:sldId id="314" r:id="rId72"/>
    <p:sldId id="315" r:id="rId73"/>
    <p:sldId id="316" r:id="rId74"/>
    <p:sldId id="317" r:id="rId75"/>
    <p:sldId id="318" r:id="rId76"/>
    <p:sldId id="319" r:id="rId77"/>
    <p:sldId id="320" r:id="rId78"/>
    <p:sldId id="321" r:id="rId79"/>
    <p:sldId id="322" r:id="rId80"/>
    <p:sldId id="371" r:id="rId81"/>
    <p:sldId id="372" r:id="rId82"/>
    <p:sldId id="323" r:id="rId83"/>
    <p:sldId id="324" r:id="rId84"/>
    <p:sldId id="373" r:id="rId85"/>
    <p:sldId id="325" r:id="rId86"/>
    <p:sldId id="374" r:id="rId87"/>
    <p:sldId id="297" r:id="rId88"/>
    <p:sldId id="376" r:id="rId89"/>
    <p:sldId id="377" r:id="rId90"/>
    <p:sldId id="378" r:id="rId91"/>
    <p:sldId id="379" r:id="rId92"/>
    <p:sldId id="296" r:id="rId93"/>
    <p:sldId id="375" r:id="rId9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22C1F-8571-4821-969A-7AF0CDD6F31E}" type="datetimeFigureOut">
              <a:rPr lang="de-CH" smtClean="0"/>
              <a:t>15.04.2020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© MSIB Patrick Meier</a:t>
            </a:r>
          </a:p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B8023-2C47-4290-A3A2-B2334404C447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22C1F-8571-4821-969A-7AF0CDD6F31E}" type="datetimeFigureOut">
              <a:rPr lang="de-CH" smtClean="0"/>
              <a:t>15.04.2020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© MSIB Patrick Meier</a:t>
            </a:r>
          </a:p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B8023-2C47-4290-A3A2-B2334404C447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22C1F-8571-4821-969A-7AF0CDD6F31E}" type="datetimeFigureOut">
              <a:rPr lang="de-CH" smtClean="0"/>
              <a:t>15.04.2020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© MSIB Patrick Meier</a:t>
            </a:r>
          </a:p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B8023-2C47-4290-A3A2-B2334404C447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Rechteck 6"/>
          <p:cNvSpPr/>
          <p:nvPr userDrawn="1"/>
        </p:nvSpPr>
        <p:spPr>
          <a:xfrm>
            <a:off x="3635896" y="6488668"/>
            <a:ext cx="2216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>
                <a:solidFill>
                  <a:schemeClr val="bg1">
                    <a:lumMod val="75000"/>
                  </a:schemeClr>
                </a:solidFill>
              </a:rPr>
              <a:t>© MSIB Patrick Meier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22C1F-8571-4821-969A-7AF0CDD6F31E}" type="datetimeFigureOut">
              <a:rPr lang="de-CH" smtClean="0"/>
              <a:t>15.04.2020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© MSIB Patrick Meier</a:t>
            </a:r>
          </a:p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B8023-2C47-4290-A3A2-B2334404C447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22C1F-8571-4821-969A-7AF0CDD6F31E}" type="datetimeFigureOut">
              <a:rPr lang="de-CH" smtClean="0"/>
              <a:t>15.04.2020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© MSIB Patrick Meier</a:t>
            </a:r>
          </a:p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B8023-2C47-4290-A3A2-B2334404C447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22C1F-8571-4821-969A-7AF0CDD6F31E}" type="datetimeFigureOut">
              <a:rPr lang="de-CH" smtClean="0"/>
              <a:t>15.04.2020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© MSIB Patrick Meier</a:t>
            </a:r>
          </a:p>
          <a:p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B8023-2C47-4290-A3A2-B2334404C447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22C1F-8571-4821-969A-7AF0CDD6F31E}" type="datetimeFigureOut">
              <a:rPr lang="de-CH" smtClean="0"/>
              <a:t>15.04.2020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B8023-2C47-4290-A3A2-B2334404C447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22C1F-8571-4821-969A-7AF0CDD6F31E}" type="datetimeFigureOut">
              <a:rPr lang="de-CH" smtClean="0"/>
              <a:t>15.04.2020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© MSIB Patrick Meier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B8023-2C47-4290-A3A2-B2334404C447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22C1F-8571-4821-969A-7AF0CDD6F31E}" type="datetimeFigureOut">
              <a:rPr lang="de-CH" smtClean="0"/>
              <a:t>15.04.2020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© MSIB Patrick Meier</a:t>
            </a:r>
          </a:p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B8023-2C47-4290-A3A2-B2334404C447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22C1F-8571-4821-969A-7AF0CDD6F31E}" type="datetimeFigureOut">
              <a:rPr lang="de-CH" smtClean="0"/>
              <a:t>15.04.2020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© MSIB Patrick Meier</a:t>
            </a:r>
          </a:p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B8023-2C47-4290-A3A2-B2334404C447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22C1F-8571-4821-969A-7AF0CDD6F31E}" type="datetimeFigureOut">
              <a:rPr lang="de-CH" smtClean="0"/>
              <a:t>15.04.2020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© MSIB Patrick Meier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B8023-2C47-4290-A3A2-B2334404C447}" type="slidenum">
              <a:rPr lang="de-CH" smtClean="0"/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2771800" cy="476672"/>
          </a:xfrm>
        </p:spPr>
        <p:txBody>
          <a:bodyPr>
            <a:normAutofit fontScale="92500" lnSpcReduction="20000"/>
          </a:bodyPr>
          <a:lstStyle/>
          <a:p>
            <a:r>
              <a:rPr lang="de-CH" dirty="0"/>
              <a:t>Patrick Meier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1978" y="0"/>
            <a:ext cx="5682022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387975"/>
            <a:ext cx="9144000" cy="1470025"/>
          </a:xfrm>
          <a:solidFill>
            <a:schemeClr val="tx1"/>
          </a:solidFill>
        </p:spPr>
        <p:txBody>
          <a:bodyPr/>
          <a:lstStyle/>
          <a:p>
            <a:r>
              <a:rPr lang="de-CH" dirty="0">
                <a:solidFill>
                  <a:schemeClr val="bg1"/>
                </a:solidFill>
              </a:rPr>
              <a:t>Mathematische Aktivierung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>
            <a:normAutofit fontScale="90000"/>
          </a:bodyPr>
          <a:lstStyle/>
          <a:p>
            <a:r>
              <a:rPr lang="de-CH" dirty="0"/>
              <a:t>Menschliche Körperweltrekorde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700808"/>
            <a:ext cx="2808312" cy="173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645024"/>
            <a:ext cx="7488832" cy="262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de-CH" dirty="0"/>
              <a:t>Gullivers Reisen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132856"/>
            <a:ext cx="6345312" cy="334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de-CH" dirty="0"/>
              <a:t>Parzellierung mit 8 Bäumen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8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772816"/>
            <a:ext cx="3905250" cy="2171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de-CH" dirty="0"/>
              <a:t>Parzellierung mit 8 Bäumen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8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772816"/>
            <a:ext cx="3905250" cy="2171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149080"/>
            <a:ext cx="33147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de-CH" dirty="0"/>
              <a:t>Auf der Suche nach Knochen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9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9275" y="1514475"/>
            <a:ext cx="550545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de-CH" dirty="0"/>
              <a:t>Auf der Suche nach Knochen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9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2464693" cy="1714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348880"/>
            <a:ext cx="550545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de-CH" dirty="0"/>
              <a:t>Nichts zum Anziehen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10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04864"/>
            <a:ext cx="6266497" cy="187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de-CH" dirty="0"/>
              <a:t>Nichts zum Anziehen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10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556792"/>
            <a:ext cx="2880320" cy="86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412776"/>
            <a:ext cx="48101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de-CH" dirty="0"/>
              <a:t>Eskimos, Eislöcher und Fische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11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6163" y="2362200"/>
            <a:ext cx="19716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de-CH" dirty="0"/>
              <a:t>Mit Würfeln zaubern…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12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7" y="2362199"/>
            <a:ext cx="1636192" cy="249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de-CH" dirty="0"/>
              <a:t>„1001“ und eine Zahl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7478663" cy="440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de-CH" dirty="0"/>
              <a:t>Tierische Weltrekorde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13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500062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340768"/>
            <a:ext cx="3148608" cy="996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de-CH" dirty="0"/>
              <a:t>Tierische Weltrekorde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13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44824"/>
            <a:ext cx="520065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de-CH" dirty="0"/>
              <a:t>Platten legen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14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424113"/>
            <a:ext cx="3449737" cy="2418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de-CH" dirty="0"/>
              <a:t>Platten legen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14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916832"/>
            <a:ext cx="4977107" cy="3488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16832"/>
            <a:ext cx="1512168" cy="106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de-CH" dirty="0"/>
              <a:t>Parkettierung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15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628800"/>
            <a:ext cx="41529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de-CH" dirty="0"/>
              <a:t>Parkettierung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15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2715904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916832"/>
            <a:ext cx="2610359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916832"/>
            <a:ext cx="2131227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de-CH" dirty="0"/>
              <a:t>Mineralwasser am Boden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16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72816"/>
            <a:ext cx="5800725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>
            <a:normAutofit fontScale="90000"/>
          </a:bodyPr>
          <a:lstStyle/>
          <a:p>
            <a:r>
              <a:rPr lang="de-CH" dirty="0"/>
              <a:t>Parkettierung mit 10er Banknote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17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705802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de-CH" dirty="0"/>
              <a:t>Grosse Zahlwörter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19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060848"/>
            <a:ext cx="3957038" cy="240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de-CH" dirty="0"/>
              <a:t>Zahlen zusammenstellen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19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492896"/>
            <a:ext cx="6126425" cy="1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de-CH" dirty="0"/>
              <a:t>„1001“ und eine Zahl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50" y="1628800"/>
            <a:ext cx="8236871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de-CH" dirty="0"/>
              <a:t>Quadrate zeichnen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21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268760"/>
            <a:ext cx="503872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de-CH" dirty="0"/>
              <a:t>Lückenproblem (1)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21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84784"/>
            <a:ext cx="534352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de-CH" dirty="0"/>
              <a:t>Lückenproblem (2)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22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 b="52015"/>
          <a:stretch>
            <a:fillRect/>
          </a:stretch>
        </p:blipFill>
        <p:spPr bwMode="auto">
          <a:xfrm>
            <a:off x="539552" y="1772816"/>
            <a:ext cx="407670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 t="48890"/>
          <a:stretch>
            <a:fillRect/>
          </a:stretch>
        </p:blipFill>
        <p:spPr bwMode="auto">
          <a:xfrm>
            <a:off x="4788024" y="1700808"/>
            <a:ext cx="4076700" cy="4064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de-CH" dirty="0"/>
              <a:t>Russische Multiplikation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23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0325" y="2076450"/>
            <a:ext cx="394335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de-CH" dirty="0"/>
              <a:t>Russische Multiplikation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23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8413" y="1843088"/>
            <a:ext cx="406717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de-CH" dirty="0"/>
              <a:t>Multiplikation in China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24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7975" y="1704975"/>
            <a:ext cx="344805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de-CH" dirty="0"/>
              <a:t>Multiplikation in China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24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344805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700808"/>
            <a:ext cx="212407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de-CH" dirty="0"/>
              <a:t>Uhr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25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268760"/>
            <a:ext cx="3757367" cy="4614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de-CH" dirty="0"/>
              <a:t>Uhr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25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772816"/>
            <a:ext cx="44862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de-CH" dirty="0"/>
              <a:t>Zahnräder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26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124744"/>
            <a:ext cx="387667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de-CH" dirty="0"/>
              <a:t>Kartentrick mit Dualzahlen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340768"/>
            <a:ext cx="3966771" cy="501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de-CH" dirty="0"/>
              <a:t>Zahnräder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26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37719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01008"/>
            <a:ext cx="37433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de-CH" dirty="0"/>
              <a:t>Erbe verteilen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27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196752"/>
            <a:ext cx="5351165" cy="475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de-CH" dirty="0"/>
              <a:t>Erbe verteilen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27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268760"/>
            <a:ext cx="5676156" cy="480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de-CH" dirty="0"/>
              <a:t>Binärer Baum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28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04864"/>
            <a:ext cx="6424106" cy="192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de-CH" dirty="0"/>
              <a:t>Gleiche Flächen bearbeiten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29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700808"/>
            <a:ext cx="3035976" cy="462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de-CH" dirty="0"/>
              <a:t>Flächen bearbeiten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29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0263" y="1881188"/>
            <a:ext cx="49434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de-CH" dirty="0"/>
              <a:t>Mathedetektiv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30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6625" y="1909763"/>
            <a:ext cx="21907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de-CH" dirty="0"/>
              <a:t>Zahl „Pi“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31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163" y="1871663"/>
            <a:ext cx="730567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de-CH" dirty="0"/>
              <a:t>Würfelnetz ergänzen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32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556792"/>
            <a:ext cx="25717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de-CH" dirty="0"/>
              <a:t>Würfelnetz ergänzen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32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556792"/>
            <a:ext cx="25717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789040"/>
            <a:ext cx="33242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de-CH" dirty="0"/>
              <a:t>Figuren zeichnen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34861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429000"/>
            <a:ext cx="1246293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717032"/>
            <a:ext cx="23717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de-CH" dirty="0"/>
              <a:t>Würfelnetz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33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628800"/>
            <a:ext cx="42291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de-CH" dirty="0"/>
              <a:t>Würfelnetz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33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628800"/>
            <a:ext cx="42291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149080"/>
            <a:ext cx="42291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de-CH" dirty="0"/>
              <a:t>Durchschnittsgewicht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34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1663" y="3005138"/>
            <a:ext cx="54006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de-CH" dirty="0"/>
              <a:t>Durchschnittsgewicht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34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348880"/>
            <a:ext cx="56673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de-CH" dirty="0"/>
              <a:t>Dreiecke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35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300" y="1476375"/>
            <a:ext cx="43434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de-CH" dirty="0"/>
              <a:t>Dreiecke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35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268760"/>
            <a:ext cx="5261967" cy="477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de-CH" dirty="0"/>
              <a:t>Drehflügelfigur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36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484784"/>
            <a:ext cx="2507531" cy="3311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de-CH" dirty="0"/>
              <a:t>Drehflügelfigur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36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484784"/>
            <a:ext cx="2507531" cy="3311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2483768" y="5373216"/>
            <a:ext cx="504056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de-CH" b="1" dirty="0">
                <a:solidFill>
                  <a:schemeClr val="accent1">
                    <a:lumMod val="75000"/>
                  </a:schemeClr>
                </a:solidFill>
              </a:rPr>
              <a:t>https://www.youtube.com/watch?v=3AScNjo2Kes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de-CH" dirty="0"/>
              <a:t>Wie multiplizieren die Inder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37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2613" y="1566863"/>
            <a:ext cx="543877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de-CH" dirty="0"/>
              <a:t>Wie gut kennst du die Zahlen?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38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417638"/>
            <a:ext cx="6685042" cy="490006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de-CH" dirty="0"/>
              <a:t>Quadratfiguren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26479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501008"/>
            <a:ext cx="25908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941168"/>
            <a:ext cx="30289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de-CH" dirty="0"/>
              <a:t>Wie gut kennst du die Zahlen?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38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628800"/>
            <a:ext cx="571500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65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de-CH" dirty="0"/>
              <a:t>Quadrate in einer Figur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39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295" y="1417638"/>
            <a:ext cx="3212905" cy="5035549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de-CH" dirty="0"/>
              <a:t>Gummiball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40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475656"/>
            <a:ext cx="6210300" cy="493395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de-CH" dirty="0"/>
              <a:t>Gummiball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40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1124744"/>
            <a:ext cx="4392488" cy="5327561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de-CH" dirty="0"/>
              <a:t>Körpergrösse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41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417638"/>
            <a:ext cx="4924425" cy="2752725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de-CH" dirty="0"/>
              <a:t>Körpergrösse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41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239" y="1700808"/>
            <a:ext cx="4067522" cy="4151265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de-CH" dirty="0"/>
              <a:t>Nordkap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42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314004"/>
            <a:ext cx="6877050" cy="4905375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de-CH" dirty="0"/>
              <a:t>Schweizer Reise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43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t="94"/>
          <a:stretch/>
        </p:blipFill>
        <p:spPr>
          <a:xfrm>
            <a:off x="1007604" y="1484784"/>
            <a:ext cx="6905625" cy="4539169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de-CH" dirty="0"/>
              <a:t>Südtirol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44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422" y="1772816"/>
            <a:ext cx="7254702" cy="440623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de-CH" dirty="0"/>
              <a:t>Schweizerfahne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45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255986"/>
            <a:ext cx="5895975" cy="51530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de-CH" dirty="0"/>
              <a:t>Quadratfiguren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26479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772816"/>
            <a:ext cx="25908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573016"/>
            <a:ext cx="30289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924944"/>
            <a:ext cx="14001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2780928"/>
            <a:ext cx="42672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4509120"/>
            <a:ext cx="44291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de-CH" dirty="0"/>
              <a:t>Flächenbilden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11560" y="384473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46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1628800"/>
            <a:ext cx="3857625" cy="386715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de-CH" dirty="0"/>
              <a:t>Palindrome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47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915817" y="2636912"/>
            <a:ext cx="3456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6000" dirty="0"/>
              <a:t>1 2 3 3 2 1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de-CH" dirty="0"/>
              <a:t>Kopfgeometrie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48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975" y="1600200"/>
            <a:ext cx="573405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de-CH" dirty="0"/>
              <a:t>Schachbrett zerlegt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49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1255986"/>
            <a:ext cx="4238600" cy="5025059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de-CH" dirty="0"/>
              <a:t>Schachbrett zerlegt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49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046" y="1340768"/>
            <a:ext cx="3047703" cy="5140994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de-CH" dirty="0"/>
              <a:t>Flächen zerlegen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50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393251"/>
            <a:ext cx="5200650" cy="5114925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de-CH" dirty="0"/>
              <a:t>Flächen zerlegen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50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1417638"/>
            <a:ext cx="4601120" cy="4681419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de-CH" dirty="0"/>
              <a:t>Bilder aus Berlin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51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59" y="1124744"/>
            <a:ext cx="4251746" cy="5281527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de-CH" dirty="0"/>
              <a:t>Mit vier «9»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2448272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52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724" y="1772816"/>
            <a:ext cx="7920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dirty="0"/>
              <a:t>Ist es möglich mit 4 Ziffern 9 eine Zahl im Wert von 100 aufzuschreiben?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de-CH" dirty="0"/>
              <a:t>Postbote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53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888" y="1916832"/>
            <a:ext cx="6600223" cy="107193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de-CH" dirty="0"/>
              <a:t>Sparen und Geldverdienen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1663" y="1909763"/>
            <a:ext cx="540067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de-CH" dirty="0"/>
              <a:t>Postbote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53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888" y="1916832"/>
            <a:ext cx="6600223" cy="107193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t="2500"/>
          <a:stretch/>
        </p:blipFill>
        <p:spPr>
          <a:xfrm>
            <a:off x="1271888" y="3284984"/>
            <a:ext cx="6540727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7587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>
            <a:normAutofit fontScale="90000"/>
          </a:bodyPr>
          <a:lstStyle/>
          <a:p>
            <a:r>
              <a:rPr lang="de-CH" dirty="0"/>
              <a:t>Hunde teilen sich einen Zwinger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54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239" y="2053220"/>
            <a:ext cx="2763522" cy="275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11012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>
            <a:normAutofit fontScale="90000"/>
          </a:bodyPr>
          <a:lstStyle/>
          <a:p>
            <a:r>
              <a:rPr lang="de-CH" dirty="0"/>
              <a:t>Hunde teilen sich einen Zwinger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54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502232"/>
            <a:ext cx="2763522" cy="275155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3861048"/>
            <a:ext cx="3495675" cy="2266950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de-CH" dirty="0"/>
              <a:t>Zahlenrätsel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55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2114471"/>
            <a:ext cx="1728192" cy="2629058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de-CH" dirty="0"/>
              <a:t>Zahlenrätsel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55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988839"/>
            <a:ext cx="6457981" cy="280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13225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>
            <a:normAutofit fontScale="90000"/>
          </a:bodyPr>
          <a:lstStyle/>
          <a:p>
            <a:r>
              <a:rPr lang="de-CH" dirty="0"/>
              <a:t>Interessante Zahlenkombinationen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56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17" y="1772816"/>
            <a:ext cx="1818727" cy="1779474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>
            <a:normAutofit fontScale="90000"/>
          </a:bodyPr>
          <a:lstStyle/>
          <a:p>
            <a:r>
              <a:rPr lang="de-CH" dirty="0"/>
              <a:t>Interessante Zahlenkombinationen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56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17" y="1772816"/>
            <a:ext cx="1818727" cy="177947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3534018"/>
            <a:ext cx="5573434" cy="23996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6700182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>
            <a:normAutofit fontScale="90000"/>
          </a:bodyPr>
          <a:lstStyle/>
          <a:p>
            <a:r>
              <a:rPr lang="de-CH" dirty="0"/>
              <a:t>Interessante Zahlenkombinationen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57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1" y="1556792"/>
            <a:ext cx="1620717" cy="1872208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>
            <a:normAutofit fontScale="90000"/>
          </a:bodyPr>
          <a:lstStyle/>
          <a:p>
            <a:r>
              <a:rPr lang="de-CH" dirty="0"/>
              <a:t>Interessante Zahlenkombinationen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57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1" y="1556792"/>
            <a:ext cx="1620717" cy="187220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426317"/>
            <a:ext cx="3744416" cy="281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861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>
            <a:normAutofit fontScale="90000"/>
          </a:bodyPr>
          <a:lstStyle/>
          <a:p>
            <a:r>
              <a:rPr lang="de-CH" dirty="0"/>
              <a:t>Interessante Zahlenkombinationen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58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75656"/>
            <a:ext cx="1944216" cy="183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591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>
            <a:normAutofit fontScale="90000"/>
          </a:bodyPr>
          <a:lstStyle/>
          <a:p>
            <a:r>
              <a:rPr lang="de-CH" dirty="0"/>
              <a:t>Menschliche Körperweltrekorde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700808"/>
            <a:ext cx="2808312" cy="173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73016"/>
            <a:ext cx="7658419" cy="27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>
            <a:normAutofit fontScale="90000"/>
          </a:bodyPr>
          <a:lstStyle/>
          <a:p>
            <a:r>
              <a:rPr lang="de-CH" dirty="0"/>
              <a:t>Interessante Zahlenkombinationen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58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t="2703"/>
          <a:stretch/>
        </p:blipFill>
        <p:spPr>
          <a:xfrm>
            <a:off x="4572000" y="3501008"/>
            <a:ext cx="3762309" cy="259228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628800"/>
            <a:ext cx="1800200" cy="170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6872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>
            <a:normAutofit fontScale="90000"/>
          </a:bodyPr>
          <a:lstStyle/>
          <a:p>
            <a:r>
              <a:rPr lang="de-CH" dirty="0"/>
              <a:t>Interessante Zahlenkombinationen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59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03" y="1988840"/>
            <a:ext cx="812582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75705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de-CH" dirty="0"/>
              <a:t>Rechenrätsel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60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59751" y="1628800"/>
            <a:ext cx="8227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dirty="0"/>
              <a:t>Zeige Möglichkeiten auf, die ein Quadrat in 5 Flächengleiche Teile zerlegen?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de-CH" dirty="0"/>
              <a:t>Rechenrätsel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332656"/>
            <a:ext cx="108012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5400" dirty="0">
                <a:solidFill>
                  <a:schemeClr val="bg1"/>
                </a:solidFill>
              </a:rPr>
              <a:t>60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59751" y="1628800"/>
            <a:ext cx="8227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dirty="0"/>
              <a:t>Zeige Möglichkeiten auf, die ein Quadrat in 5 Flächengleiche Teile zerlegen?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659" y="3071303"/>
            <a:ext cx="5687233" cy="141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254201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370</Words>
  <Application>Microsoft Office PowerPoint</Application>
  <PresentationFormat>Bildschirmpräsentation (4:3)</PresentationFormat>
  <Paragraphs>191</Paragraphs>
  <Slides>93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93</vt:i4>
      </vt:variant>
    </vt:vector>
  </HeadingPairs>
  <TitlesOfParts>
    <vt:vector size="96" baseType="lpstr">
      <vt:lpstr>Arial</vt:lpstr>
      <vt:lpstr>Calibri</vt:lpstr>
      <vt:lpstr>Larissa-Design</vt:lpstr>
      <vt:lpstr>Mathematische Aktivierung</vt:lpstr>
      <vt:lpstr>„1001“ und eine Zahl</vt:lpstr>
      <vt:lpstr>„1001“ und eine Zahl</vt:lpstr>
      <vt:lpstr>Kartentrick mit Dualzahlen</vt:lpstr>
      <vt:lpstr>Figuren zeichnen</vt:lpstr>
      <vt:lpstr>Quadratfiguren</vt:lpstr>
      <vt:lpstr>Quadratfiguren</vt:lpstr>
      <vt:lpstr>Sparen und Geldverdienen</vt:lpstr>
      <vt:lpstr>Menschliche Körperweltrekorde</vt:lpstr>
      <vt:lpstr>Menschliche Körperweltrekorde</vt:lpstr>
      <vt:lpstr>Gullivers Reisen</vt:lpstr>
      <vt:lpstr>Parzellierung mit 8 Bäumen</vt:lpstr>
      <vt:lpstr>Parzellierung mit 8 Bäumen</vt:lpstr>
      <vt:lpstr>Auf der Suche nach Knochen</vt:lpstr>
      <vt:lpstr>Auf der Suche nach Knochen</vt:lpstr>
      <vt:lpstr>Nichts zum Anziehen</vt:lpstr>
      <vt:lpstr>Nichts zum Anziehen</vt:lpstr>
      <vt:lpstr>Eskimos, Eislöcher und Fische</vt:lpstr>
      <vt:lpstr>Mit Würfeln zaubern…</vt:lpstr>
      <vt:lpstr>Tierische Weltrekorde</vt:lpstr>
      <vt:lpstr>Tierische Weltrekorde</vt:lpstr>
      <vt:lpstr>Platten legen</vt:lpstr>
      <vt:lpstr>Platten legen</vt:lpstr>
      <vt:lpstr>Parkettierung</vt:lpstr>
      <vt:lpstr>Parkettierung</vt:lpstr>
      <vt:lpstr>Mineralwasser am Boden</vt:lpstr>
      <vt:lpstr>Parkettierung mit 10er Banknote</vt:lpstr>
      <vt:lpstr>Grosse Zahlwörter</vt:lpstr>
      <vt:lpstr>Zahlen zusammenstellen</vt:lpstr>
      <vt:lpstr>Quadrate zeichnen</vt:lpstr>
      <vt:lpstr>Lückenproblem (1)</vt:lpstr>
      <vt:lpstr>Lückenproblem (2)</vt:lpstr>
      <vt:lpstr>Russische Multiplikation</vt:lpstr>
      <vt:lpstr>Russische Multiplikation</vt:lpstr>
      <vt:lpstr>Multiplikation in China</vt:lpstr>
      <vt:lpstr>Multiplikation in China</vt:lpstr>
      <vt:lpstr>Uhr</vt:lpstr>
      <vt:lpstr>Uhr</vt:lpstr>
      <vt:lpstr>Zahnräder</vt:lpstr>
      <vt:lpstr>Zahnräder</vt:lpstr>
      <vt:lpstr>Erbe verteilen</vt:lpstr>
      <vt:lpstr>Erbe verteilen</vt:lpstr>
      <vt:lpstr>Binärer Baum</vt:lpstr>
      <vt:lpstr>Gleiche Flächen bearbeiten</vt:lpstr>
      <vt:lpstr>Flächen bearbeiten</vt:lpstr>
      <vt:lpstr>Mathedetektiv</vt:lpstr>
      <vt:lpstr>Zahl „Pi“</vt:lpstr>
      <vt:lpstr>Würfelnetz ergänzen</vt:lpstr>
      <vt:lpstr>Würfelnetz ergänzen</vt:lpstr>
      <vt:lpstr>Würfelnetz</vt:lpstr>
      <vt:lpstr>Würfelnetz</vt:lpstr>
      <vt:lpstr>Durchschnittsgewicht</vt:lpstr>
      <vt:lpstr>Durchschnittsgewicht</vt:lpstr>
      <vt:lpstr>Dreiecke</vt:lpstr>
      <vt:lpstr>Dreiecke</vt:lpstr>
      <vt:lpstr>Drehflügelfigur</vt:lpstr>
      <vt:lpstr>Drehflügelfigur</vt:lpstr>
      <vt:lpstr>Wie multiplizieren die Inder</vt:lpstr>
      <vt:lpstr>Wie gut kennst du die Zahlen?</vt:lpstr>
      <vt:lpstr>Wie gut kennst du die Zahlen?</vt:lpstr>
      <vt:lpstr>Quadrate in einer Figur</vt:lpstr>
      <vt:lpstr>Gummiball</vt:lpstr>
      <vt:lpstr>Gummiball</vt:lpstr>
      <vt:lpstr>Körpergrösse</vt:lpstr>
      <vt:lpstr>Körpergrösse</vt:lpstr>
      <vt:lpstr>Nordkap</vt:lpstr>
      <vt:lpstr>Schweizer Reise</vt:lpstr>
      <vt:lpstr>Südtirol</vt:lpstr>
      <vt:lpstr>Schweizerfahne</vt:lpstr>
      <vt:lpstr>Flächenbilden</vt:lpstr>
      <vt:lpstr>Palindrome</vt:lpstr>
      <vt:lpstr>Kopfgeometrie</vt:lpstr>
      <vt:lpstr>Schachbrett zerlegt</vt:lpstr>
      <vt:lpstr>Schachbrett zerlegt</vt:lpstr>
      <vt:lpstr>Flächen zerlegen</vt:lpstr>
      <vt:lpstr>Flächen zerlegen</vt:lpstr>
      <vt:lpstr>Bilder aus Berlin</vt:lpstr>
      <vt:lpstr>Mit vier «9»</vt:lpstr>
      <vt:lpstr>Postbote</vt:lpstr>
      <vt:lpstr>Postbote</vt:lpstr>
      <vt:lpstr>Hunde teilen sich einen Zwinger</vt:lpstr>
      <vt:lpstr>Hunde teilen sich einen Zwinger</vt:lpstr>
      <vt:lpstr>Zahlenrätsel</vt:lpstr>
      <vt:lpstr>Zahlenrätsel</vt:lpstr>
      <vt:lpstr>Interessante Zahlenkombinationen</vt:lpstr>
      <vt:lpstr>Interessante Zahlenkombinationen</vt:lpstr>
      <vt:lpstr>Interessante Zahlenkombinationen</vt:lpstr>
      <vt:lpstr>Interessante Zahlenkombinationen</vt:lpstr>
      <vt:lpstr>Interessante Zahlenkombinationen</vt:lpstr>
      <vt:lpstr>Interessante Zahlenkombinationen</vt:lpstr>
      <vt:lpstr>Interessante Zahlenkombinationen</vt:lpstr>
      <vt:lpstr>Rechenrätsel</vt:lpstr>
      <vt:lpstr>Rechenrätsel</vt:lpstr>
    </vt:vector>
  </TitlesOfParts>
  <Manager>patrick.meier@phzh.ch;Dozent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Mathematische Aktivierung</dc:title>
  <dc:subject>Mathematische Aktivierung</dc:subject>
  <dc:creator>patrick.meier@phzh.ch;Dozent</dc:creator>
  <cp:lastModifiedBy>Patrick Meier</cp:lastModifiedBy>
  <cp:revision>17</cp:revision>
  <dcterms:created xsi:type="dcterms:W3CDTF">2016-02-09T10:15:35Z</dcterms:created>
  <dcterms:modified xsi:type="dcterms:W3CDTF">2020-04-15T09:46:18Z</dcterms:modified>
</cp:coreProperties>
</file>